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26"/>
  </p:notesMasterIdLst>
  <p:sldIdLst>
    <p:sldId id="256" r:id="rId2"/>
    <p:sldId id="299" r:id="rId3"/>
    <p:sldId id="289" r:id="rId4"/>
    <p:sldId id="287" r:id="rId5"/>
    <p:sldId id="257" r:id="rId6"/>
    <p:sldId id="300" r:id="rId7"/>
    <p:sldId id="285" r:id="rId8"/>
    <p:sldId id="298" r:id="rId9"/>
    <p:sldId id="277" r:id="rId10"/>
    <p:sldId id="262" r:id="rId11"/>
    <p:sldId id="284" r:id="rId12"/>
    <p:sldId id="286" r:id="rId13"/>
    <p:sldId id="260" r:id="rId14"/>
    <p:sldId id="275" r:id="rId15"/>
    <p:sldId id="266" r:id="rId16"/>
    <p:sldId id="268" r:id="rId17"/>
    <p:sldId id="297" r:id="rId18"/>
    <p:sldId id="263" r:id="rId19"/>
    <p:sldId id="293" r:id="rId20"/>
    <p:sldId id="294" r:id="rId21"/>
    <p:sldId id="295" r:id="rId22"/>
    <p:sldId id="264" r:id="rId23"/>
    <p:sldId id="272" r:id="rId24"/>
    <p:sldId id="290" r:id="rId25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0464018-DF26-42E1-BE15-E4A7D9368F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07F9D83-9357-4EDC-AF6C-039B79BD66F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849F04F-96D9-4FF7-AE86-4EC98245478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BD9C37E1-14A9-4A0D-BEC8-3C18D435EBE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4F0EF00C-9E68-4A7E-8604-D9E13A3A103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28215323-B7B4-4D22-90A3-5D65D42E57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7E1B4BA-C9D1-4B6D-8D32-D847586F81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10935801-106D-4775-A5C1-56D4D8B115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4F3E2420-55EA-4F8E-832E-34AF3E327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1B012ED7-1B00-4446-89E2-F755FDD59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E3DFC03-57E3-4E67-92C7-8966F4343AA9}" type="slidenum"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DA41DAD1-3712-4E22-83B5-F10AB9806C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ACA44C-7614-4BC1-AA1B-EA6B31DB96B9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27F15F6-70A3-4802-8D1F-73880DABB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E65A6EA-5695-4340-BD2B-C807695D01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On tables have word cards for parents to speak like Fred – work in partners.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2FA5266-02D4-406A-A3F2-989CF787F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C9C7A395-0138-443B-B4C5-B84D6EA04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D145901-7D12-4EC8-8CC8-B8C8144A53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FC88FF-8F21-43D8-8F6B-A2CD4C48C702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27774A52-FF27-4169-B3CD-8954319C03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147035-D712-4FFC-B037-42B0277D2F7C}" type="slidenum">
              <a:rPr lang="en-GB" altLang="en-US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123E1E8-7FD6-4B01-B8C0-CE20C960F8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E3E7EEC-74D6-4E76-BEBB-F00C62230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Have examples of ditties on tables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81915-9C9C-4843-B5C5-C5EA20F4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B6EB1-C57E-484B-8EB0-3FC21721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ED4F6-88C1-49A6-99FB-6530958A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5DA2A-451C-44D0-9555-B7D06D8B63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942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9B62F8-2E9A-4164-B91E-F1DFB0CF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F121BA-95EA-42F4-9DB3-52CDDA33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EB483C-98AD-4D0F-860C-9352603EA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ACB52-1B55-4300-9E81-2842D29AF9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749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D6E28-252B-4227-B1BE-56C3C1F66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EF042-BAA9-4B2B-A8AD-869C62BB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6C803-E672-4002-8FFA-9E1FA1B7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5BDD2-69ED-4296-B7A3-0FD3156777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7677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8FE6A4-BE72-41F6-9F18-F009B1956268}"/>
              </a:ext>
            </a:extLst>
          </p:cNvPr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68A4ED-D70E-45AC-A2F2-F65C5D34E045}"/>
              </a:ext>
            </a:extLst>
          </p:cNvPr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0EB4BD-80C5-4F4C-AE4A-94AAA39D8E9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118C46-D229-424E-A34E-75FF742F54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13B2EF-C934-442C-8598-F95E293A5A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7B027-EE19-47DD-BE38-0D87080DEB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2817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213AE-3FD7-4712-BB86-3EDDA27E3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C4B13-6B42-41E7-80F6-BF5D23D19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4A74E-7EC6-4C14-8A85-DA452C0A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AFA9-4DDB-4DE8-8B6E-FBCAADFD24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801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555D17-9A53-4E85-9E3D-E4672D72B347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2CF09C-234E-4996-8D0D-C2851AC8038A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6CD060F-9BD9-4929-82E0-7E0C3D4CBE3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7BCCB22-B0C4-44FD-9546-07F8671FF0A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63AAB78-4B32-41F0-AB47-BB1BF240D22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F92536-8D18-48FC-B0BF-39290B327E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3380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4E8971-2E17-433B-AB7B-8692C27414E5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76D206-FEC7-4D8C-A556-FA24234569DE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430909A-8045-424C-A034-9532599B4B1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90C8D9E-872E-434A-A193-5BD03D64D61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C456EEB-70E8-472D-BA1B-7BEB09854D2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3F80B4-250C-4552-B4D1-DDB22C8BC3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9188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BE2EF-F337-4CFE-BBB9-B4FBD5945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CB2F0-A6A5-4BFF-B5A4-F3F39065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E2E36-7BB1-4455-BDFB-7829A7BC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6A331-CB55-438A-9688-8F9AEB6886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2246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79368-9F9E-4B74-A5E6-C9DD459D0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70720-1534-4A22-B95C-73B4C5AA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1C723-C2A0-4A84-B6CE-F84A9F26B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E6BE3-EF03-4489-A4B5-0BC572CFD7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4419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C5B3677-6C4D-4C44-8EED-9D0DB477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4F7347E-087D-45D1-9848-FB09058F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82B5F25-2B7F-4FE5-BCCC-71D6EEA7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2BE4-6554-475F-B66C-5D95C9F0E6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2515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CA82942-873D-4502-B512-D17720BA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3E941D6-B366-4EA0-8BC6-EFBD6952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7F4D978-BDD4-43B7-A363-6A305F94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6BC3-D6DF-4D13-A1A3-D74C6B83D7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64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F0BEE-703A-4EFF-84A1-4D5B7057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BCC43-121E-43DC-812A-80E49CAD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76385-A831-462E-87B4-6491EC88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EB2D3-3D04-465D-AC9C-9FC46354D0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4701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40220F3-F47F-4C09-A411-737FF860E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01E313-DC39-4BF5-B896-3BB4BB6D2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5814F9-7557-4C26-85D5-05E5075D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F01F7-CF84-403C-9AE5-122187EBCF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962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CCA8B-631F-483A-B0C0-D898B21F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E2922-802F-4353-AC13-3DB97E7D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A4CE5-60B2-434E-B16E-8B7E7051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E883D-737F-4872-9BDC-C5E2D1AC57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681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EB7F47-3251-4EBC-9938-278BC14C3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3FB810-FE01-4124-991E-2BBC00F0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285769-C57E-4441-9BCA-379747B7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6A8B-FDD7-46C8-8825-E0DFF98434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470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61911C4-0FBF-4B65-AA15-832188A1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1ED2ED6-1415-4975-9213-EB736CBE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807260-06F5-4940-BC04-2F8753E3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365FA-2DDD-45AD-BD78-02A56623F4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68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B14E0F7-9D8B-476D-921D-2E73BCD3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6EF5D4-4FBF-4ABE-A520-7CC495729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341BFCA-EA57-4948-AD0B-9904CFCD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91B7C-67F0-4FA8-A8AA-E408D40314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675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28CE11-D0B9-43F0-B951-6ACFEFE01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78FE1BF-D5BE-4F50-B127-417E7977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A97204-57E8-4D1A-85EF-1965B205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C28F4-B3BD-4E32-B86E-F999C14DB9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8311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CE14E7-E57D-4403-AA89-E38EEE739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93F991-7B05-4442-BBDD-487C35C4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E9A91E-6263-447C-8CAA-C7E07C38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0D0D8-69EF-4DDD-96A1-D714539895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077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A7FEE6-F942-48B0-97D8-9125C016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1E1D13-9CDD-4A0B-A7BA-292593B4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A6AD25-2F66-4D4B-BC46-A82E163E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92737-6DB9-4021-A29E-5D39F78A62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147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DEEFFFA4-8DB1-4415-8362-68BC5AAC6034}"/>
              </a:ext>
            </a:extLst>
          </p:cNvPr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AA4ACFD-FE82-42A5-B5AF-0D3992286EB6}"/>
              </a:ext>
            </a:extLst>
          </p:cNvPr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3C81004-6959-456E-9620-25BC2E84EF5E}"/>
              </a:ext>
            </a:extLst>
          </p:cNvPr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C7806D2-D546-4B1B-890E-87DDA5DED9F3}"/>
              </a:ext>
            </a:extLst>
          </p:cNvPr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BB468D1-3E7C-488F-8C4C-92217BBCCB23}"/>
              </a:ext>
            </a:extLst>
          </p:cNvPr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C26418-C83D-49B2-AC66-F2D263B88918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>
            <a:extLst>
              <a:ext uri="{FF2B5EF4-FFF2-40B4-BE49-F238E27FC236}">
                <a16:creationId xmlns:a16="http://schemas.microsoft.com/office/drawing/2014/main" id="{68D7FE9E-B74B-48FD-A74F-2FE35E36C6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3" name="Text Placeholder 2">
            <a:extLst>
              <a:ext uri="{FF2B5EF4-FFF2-40B4-BE49-F238E27FC236}">
                <a16:creationId xmlns:a16="http://schemas.microsoft.com/office/drawing/2014/main" id="{D68FD9FF-B8DE-4F2B-8C34-0E6129F030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9DFD4-4EF0-4981-A6D1-F4593E6AF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D5D54-EDD7-401E-B857-849016B98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A5AEE-8572-4924-B5A8-5CBE57636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2961C3-14B0-4C97-AC85-F725A35AC6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12" r:id="rId12"/>
    <p:sldLayoutId id="2147484006" r:id="rId13"/>
    <p:sldLayoutId id="2147484013" r:id="rId14"/>
    <p:sldLayoutId id="2147484014" r:id="rId15"/>
    <p:sldLayoutId id="2147484007" r:id="rId16"/>
    <p:sldLayoutId id="2147484008" r:id="rId17"/>
    <p:sldLayoutId id="2147484009" r:id="rId18"/>
    <p:sldLayoutId id="2147484010" r:id="rId19"/>
    <p:sldLayoutId id="2147484011" r:id="rId2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kXcabDUg7Q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472B99B-0BD8-4636-A9C5-5F6718435E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16013" y="1484312"/>
            <a:ext cx="7337425" cy="424894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GB" altLang="en-US" sz="6000" b="1" dirty="0">
                <a:latin typeface="Comic Sans MS" panose="030F0702030302020204" pitchFamily="66" charset="0"/>
              </a:rPr>
            </a:br>
            <a:br>
              <a:rPr lang="en-GB" altLang="en-US" sz="6000" b="1" dirty="0">
                <a:latin typeface="Comic Sans MS" panose="030F0702030302020204" pitchFamily="66" charset="0"/>
              </a:rPr>
            </a:br>
            <a:br>
              <a:rPr lang="en-GB" altLang="en-US" sz="6000" b="1" dirty="0">
                <a:latin typeface="Comic Sans MS" panose="030F0702030302020204" pitchFamily="66" charset="0"/>
              </a:rPr>
            </a:br>
            <a:br>
              <a:rPr lang="en-GB" altLang="en-US" sz="6000" b="1" dirty="0">
                <a:latin typeface="Comic Sans MS" panose="030F0702030302020204" pitchFamily="66" charset="0"/>
              </a:rPr>
            </a:br>
            <a:br>
              <a:rPr lang="en-GB" altLang="en-US" sz="6000" b="1" dirty="0">
                <a:latin typeface="Comic Sans MS" panose="030F0702030302020204" pitchFamily="66" charset="0"/>
              </a:rPr>
            </a:br>
            <a:r>
              <a:rPr lang="en-GB" altLang="en-US" sz="6000" b="1" dirty="0">
                <a:latin typeface="Comic Sans MS" panose="030F0702030302020204" pitchFamily="66" charset="0"/>
              </a:rPr>
              <a:t>Early Reading at Whinstone Primary School</a:t>
            </a:r>
            <a:br>
              <a:rPr lang="en-GB" altLang="en-US" sz="6000" b="1" dirty="0">
                <a:latin typeface="Comic Sans MS" panose="030F0702030302020204" pitchFamily="66" charset="0"/>
              </a:rPr>
            </a:br>
            <a:br>
              <a:rPr lang="en-GB" altLang="en-US" dirty="0"/>
            </a:br>
            <a:endParaRPr lang="en-GB" altLang="en-US" sz="3600" dirty="0"/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id="{5DF46F9A-B377-4FDD-827C-311255DD7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134302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9FC7A4D-17DB-4F33-A56D-1B303DDAB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u="sng">
                <a:latin typeface="Comic Sans MS" panose="030F0702030302020204" pitchFamily="66" charset="0"/>
              </a:rPr>
              <a:t>Speed Sounds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E9A8ACED-EC9F-4FB4-A642-65E2A1297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1450"/>
            <a:ext cx="4941888" cy="5092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800" b="1">
                <a:latin typeface="Comic Sans MS" panose="030F0702030302020204" pitchFamily="66" charset="0"/>
              </a:rPr>
              <a:t>Set 1:-</a:t>
            </a:r>
          </a:p>
          <a:p>
            <a:pPr eaLnBrk="1" hangingPunct="1">
              <a:buFontTx/>
              <a:buNone/>
            </a:pPr>
            <a:r>
              <a:rPr lang="en-GB" altLang="en-US">
                <a:latin typeface="Comic Sans MS" panose="030F0702030302020204" pitchFamily="66" charset="0"/>
              </a:rPr>
              <a:t>Taught in </a:t>
            </a:r>
            <a:r>
              <a:rPr lang="en-GB" altLang="en-US" b="1">
                <a:latin typeface="Comic Sans MS" panose="030F0702030302020204" pitchFamily="66" charset="0"/>
              </a:rPr>
              <a:t>daily</a:t>
            </a:r>
            <a:r>
              <a:rPr lang="en-GB" altLang="en-US">
                <a:latin typeface="Comic Sans MS" panose="030F0702030302020204" pitchFamily="66" charset="0"/>
              </a:rPr>
              <a:t> intensive and </a:t>
            </a:r>
            <a:r>
              <a:rPr lang="en-GB" altLang="en-US" i="1">
                <a:latin typeface="Comic Sans MS" panose="030F0702030302020204" pitchFamily="66" charset="0"/>
              </a:rPr>
              <a:t>fun </a:t>
            </a:r>
            <a:r>
              <a:rPr lang="en-GB" altLang="en-US">
                <a:latin typeface="Comic Sans MS" panose="030F0702030302020204" pitchFamily="66" charset="0"/>
              </a:rPr>
              <a:t>sessions. </a:t>
            </a:r>
          </a:p>
          <a:p>
            <a:pPr algn="ctr" eaLnBrk="1" hangingPunct="1">
              <a:buFontTx/>
              <a:buNone/>
            </a:pPr>
            <a:endParaRPr lang="en-GB" altLang="en-US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>
              <a:latin typeface="Comic Sans MS" panose="030F0702030302020204" pitchFamily="66" charset="0"/>
            </a:endParaRPr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2043AD9D-64C4-48BF-9CDF-1EE3D91B412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003800" y="4437063"/>
            <a:ext cx="4038600" cy="21875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b="1" i="1">
                <a:latin typeface="Comic Sans MS" panose="030F0702030302020204" pitchFamily="66" charset="0"/>
              </a:rPr>
              <a:t>There is also a focus on the correct formation of the letters.</a:t>
            </a:r>
          </a:p>
        </p:txBody>
      </p:sp>
      <p:pic>
        <p:nvPicPr>
          <p:cNvPr id="17413" name="Picture 9" descr="http://t3.gstatic.com/images?q=tbn:ANd9GcStpO-daVHIH_YN5l4c5eOEYAiR0oeGG6BRlOWSZcCQIxbitc0rUQR2s9z5">
            <a:extLst>
              <a:ext uri="{FF2B5EF4-FFF2-40B4-BE49-F238E27FC236}">
                <a16:creationId xmlns:a16="http://schemas.microsoft.com/office/drawing/2014/main" id="{2BBE160B-434D-49DE-921C-574566581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268413"/>
            <a:ext cx="2232025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">
            <a:extLst>
              <a:ext uri="{FF2B5EF4-FFF2-40B4-BE49-F238E27FC236}">
                <a16:creationId xmlns:a16="http://schemas.microsoft.com/office/drawing/2014/main" id="{F3B8BE38-28A1-427D-A26F-FF4849C56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81300"/>
            <a:ext cx="3529012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1B9405E-8DED-4150-A8C5-B6AAFE326472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22275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>
                <a:latin typeface="Comic Sans MS" panose="030F0702030302020204" pitchFamily="66" charset="0"/>
              </a:rPr>
              <a:t>Forming letters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D6A69EEC-E5A8-477D-B59D-B5EEB09E63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25538"/>
            <a:ext cx="6778625" cy="2660650"/>
          </a:xfrm>
        </p:spPr>
        <p:txBody>
          <a:bodyPr/>
          <a:lstStyle/>
          <a:p>
            <a:pPr eaLnBrk="1" hangingPunct="1"/>
            <a:r>
              <a:rPr lang="en-GB" altLang="en-US" sz="2800">
                <a:latin typeface="Comic Sans MS" panose="030F0702030302020204" pitchFamily="66" charset="0"/>
              </a:rPr>
              <a:t>So important to form the letters properly and confidently.</a:t>
            </a:r>
          </a:p>
          <a:p>
            <a:pPr eaLnBrk="1" hangingPunct="1"/>
            <a:r>
              <a:rPr lang="en-GB" altLang="en-US" sz="2800">
                <a:latin typeface="Comic Sans MS" panose="030F0702030302020204" pitchFamily="66" charset="0"/>
              </a:rPr>
              <a:t>A big focus in school with handwriting – this is the foundation. </a:t>
            </a:r>
          </a:p>
        </p:txBody>
      </p:sp>
      <p:sp>
        <p:nvSpPr>
          <p:cNvPr id="25604" name="Content Placeholder 3">
            <a:extLst>
              <a:ext uri="{FF2B5EF4-FFF2-40B4-BE49-F238E27FC236}">
                <a16:creationId xmlns:a16="http://schemas.microsoft.com/office/drawing/2014/main" id="{00CE6CF4-216B-45F2-82B2-A6CC35DCDCC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380288" y="1600200"/>
            <a:ext cx="1306512" cy="3889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/>
          </a:p>
        </p:txBody>
      </p:sp>
      <p:pic>
        <p:nvPicPr>
          <p:cNvPr id="18437" name="Content Placeholder 1">
            <a:extLst>
              <a:ext uri="{FF2B5EF4-FFF2-40B4-BE49-F238E27FC236}">
                <a16:creationId xmlns:a16="http://schemas.microsoft.com/office/drawing/2014/main" id="{8A70E35C-75D8-4668-B959-AE73878AFF9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68638"/>
            <a:ext cx="3754438" cy="3600450"/>
          </a:xfrm>
        </p:spPr>
      </p:pic>
      <p:pic>
        <p:nvPicPr>
          <p:cNvPr id="18438" name="Content Placeholder 2">
            <a:extLst>
              <a:ext uri="{FF2B5EF4-FFF2-40B4-BE49-F238E27FC236}">
                <a16:creationId xmlns:a16="http://schemas.microsoft.com/office/drawing/2014/main" id="{332FC82B-940B-4A6F-BC90-FA1CB122E87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3786188"/>
            <a:ext cx="3024187" cy="2520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75D97769-9731-4FFB-AC17-C15320BD7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5932487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u="sng">
                <a:solidFill>
                  <a:schemeClr val="accent2"/>
                </a:solidFill>
                <a:latin typeface="Comic Sans MS" panose="030F0702030302020204" pitchFamily="66" charset="0"/>
              </a:rPr>
              <a:t>Speed Sounds Continued…..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b="1" u="sng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As the children continue to progress, they will learn:-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Set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Set 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AD390466-D1B3-4574-840A-97C93AE2C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44675"/>
            <a:ext cx="345757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>
            <a:extLst>
              <a:ext uri="{FF2B5EF4-FFF2-40B4-BE49-F238E27FC236}">
                <a16:creationId xmlns:a16="http://schemas.microsoft.com/office/drawing/2014/main" id="{7BB3575E-46C3-4607-9861-AE3899BE9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344863"/>
            <a:ext cx="304800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C144534-3C0A-46E1-91E1-287106B89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u="sng">
                <a:latin typeface="Comic Sans MS" panose="030F0702030302020204" pitchFamily="66" charset="0"/>
              </a:rPr>
              <a:t>Meet Fred</a:t>
            </a: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CEBD5C6D-6209-4B40-B48C-3F96AFD6B69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11188" y="1628775"/>
            <a:ext cx="5256212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Fred speaks differently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than you or I. He can only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Fred Talk</a:t>
            </a:r>
            <a:r>
              <a:rPr lang="en-GB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c-a-t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d-o-g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3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sh</a:t>
            </a:r>
            <a:r>
              <a:rPr lang="en-GB" alt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en-GB" altLang="en-US" sz="3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GB" alt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-p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Can you hear the word?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Can you speak like Fred?</a:t>
            </a:r>
          </a:p>
        </p:txBody>
      </p:sp>
      <p:sp>
        <p:nvSpPr>
          <p:cNvPr id="20484" name="Content Placeholder 1">
            <a:extLst>
              <a:ext uri="{FF2B5EF4-FFF2-40B4-BE49-F238E27FC236}">
                <a16:creationId xmlns:a16="http://schemas.microsoft.com/office/drawing/2014/main" id="{291798FE-42BB-4B90-B7E6-A4B3F91FF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endParaRPr lang="en-GB" altLang="en-US"/>
          </a:p>
        </p:txBody>
      </p:sp>
      <p:pic>
        <p:nvPicPr>
          <p:cNvPr id="20485" name="Picture 11" descr="Fred talk, Fred fingers posters (Read Write Inc Phonics) | Teaching  Resources">
            <a:extLst>
              <a:ext uri="{FF2B5EF4-FFF2-40B4-BE49-F238E27FC236}">
                <a16:creationId xmlns:a16="http://schemas.microsoft.com/office/drawing/2014/main" id="{E6CE0071-D87B-4E94-8990-80B9074C2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317750"/>
            <a:ext cx="2160588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4DA69CB-26BB-4FA4-83BA-F747120F9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u="sng">
                <a:solidFill>
                  <a:srgbClr val="FF0000"/>
                </a:solidFill>
              </a:rPr>
              <a:t>Red Words-tricky words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3076E12-8C8B-4A17-AF72-330EAD8C1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989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4800">
                <a:latin typeface="Comic Sans MS" panose="030F0702030302020204" pitchFamily="66" charset="0"/>
              </a:rPr>
              <a:t>I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4800" b="1">
                <a:latin typeface="NTCursive" pitchFamily="2" charset="0"/>
              </a:rPr>
              <a:t>the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4800" b="1">
                <a:latin typeface="NTCursive" pitchFamily="2" charset="0"/>
              </a:rPr>
              <a:t>my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4800" b="1">
                <a:latin typeface="NTCursive" pitchFamily="2" charset="0"/>
              </a:rPr>
              <a:t>he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4800" b="1">
                <a:latin typeface="NTCursive" pitchFamily="2" charset="0"/>
              </a:rPr>
              <a:t>she</a:t>
            </a:r>
          </a:p>
          <a:p>
            <a:pPr marL="0" indent="0" algn="ctr" eaLnBrk="1" hangingPunct="1">
              <a:buFontTx/>
              <a:buNone/>
            </a:pPr>
            <a:endParaRPr lang="en-US" altLang="en-US" sz="4800" b="1">
              <a:latin typeface="NTCursive" pitchFamily="2" charset="0"/>
            </a:endParaRPr>
          </a:p>
        </p:txBody>
      </p:sp>
      <p:pic>
        <p:nvPicPr>
          <p:cNvPr id="22532" name="Picture 5" descr="http://images.getprice.com.au/uploadimg/3160/200_9780198460435.jpg">
            <a:extLst>
              <a:ext uri="{FF2B5EF4-FFF2-40B4-BE49-F238E27FC236}">
                <a16:creationId xmlns:a16="http://schemas.microsoft.com/office/drawing/2014/main" id="{9F752D8E-98E6-4558-A345-CBCDE9A73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55"/>
          <a:stretch>
            <a:fillRect/>
          </a:stretch>
        </p:blipFill>
        <p:spPr bwMode="auto">
          <a:xfrm>
            <a:off x="755650" y="5084763"/>
            <a:ext cx="30765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1">
            <a:extLst>
              <a:ext uri="{FF2B5EF4-FFF2-40B4-BE49-F238E27FC236}">
                <a16:creationId xmlns:a16="http://schemas.microsoft.com/office/drawing/2014/main" id="{565C39C1-AD56-4817-A719-E2D79BA88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700213"/>
            <a:ext cx="3600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These words cannot be sounded out correctly.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A1DBCDC-E4C1-4546-929D-DC047D83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30003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u="sng">
                <a:latin typeface="Comic Sans MS" panose="030F0702030302020204" pitchFamily="66" charset="0"/>
              </a:rPr>
              <a:t>Writing using Read Write Inc.</a:t>
            </a:r>
          </a:p>
        </p:txBody>
      </p:sp>
      <p:pic>
        <p:nvPicPr>
          <p:cNvPr id="24579" name="Picture 7">
            <a:extLst>
              <a:ext uri="{FF2B5EF4-FFF2-40B4-BE49-F238E27FC236}">
                <a16:creationId xmlns:a16="http://schemas.microsoft.com/office/drawing/2014/main" id="{FA1521F5-5405-4381-BDCA-B7C15EC19CF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238" y="1411288"/>
            <a:ext cx="2235200" cy="2954337"/>
          </a:xfrm>
          <a:noFill/>
        </p:spPr>
      </p:pic>
      <p:sp>
        <p:nvSpPr>
          <p:cNvPr id="24580" name="Rectangle 5">
            <a:extLst>
              <a:ext uri="{FF2B5EF4-FFF2-40B4-BE49-F238E27FC236}">
                <a16:creationId xmlns:a16="http://schemas.microsoft.com/office/drawing/2014/main" id="{B29DC3E0-91E6-4861-B6BF-5895AF958C8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116013" y="6092825"/>
            <a:ext cx="6769100" cy="76517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GB" altLang="en-US" b="1" i="1">
              <a:solidFill>
                <a:srgbClr val="66FF33"/>
              </a:solidFill>
              <a:latin typeface="Comic Sans MS" panose="030F0702030302020204" pitchFamily="66" charset="0"/>
            </a:endParaRPr>
          </a:p>
        </p:txBody>
      </p:sp>
      <p:sp>
        <p:nvSpPr>
          <p:cNvPr id="24581" name="Rectangle 6">
            <a:extLst>
              <a:ext uri="{FF2B5EF4-FFF2-40B4-BE49-F238E27FC236}">
                <a16:creationId xmlns:a16="http://schemas.microsoft.com/office/drawing/2014/main" id="{1507734F-9F5E-4A63-9ECA-991B1B193849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2339975" y="1525588"/>
            <a:ext cx="5111750" cy="37750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3600" b="1">
                <a:latin typeface="Comic Sans MS" panose="030F0702030302020204" pitchFamily="66" charset="0"/>
              </a:rPr>
              <a:t>Before children write  words they </a:t>
            </a:r>
            <a:r>
              <a:rPr lang="en-GB" altLang="en-US" sz="3600" b="1" i="1">
                <a:latin typeface="Comic Sans MS" panose="030F0702030302020204" pitchFamily="66" charset="0"/>
              </a:rPr>
              <a:t>use their  Fred Fingers to hear the sounds then write them.</a:t>
            </a:r>
          </a:p>
        </p:txBody>
      </p:sp>
      <p:sp>
        <p:nvSpPr>
          <p:cNvPr id="24582" name="TextBox 1">
            <a:extLst>
              <a:ext uri="{FF2B5EF4-FFF2-40B4-BE49-F238E27FC236}">
                <a16:creationId xmlns:a16="http://schemas.microsoft.com/office/drawing/2014/main" id="{022726FE-E654-4667-A4A8-0E3B9227D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65625"/>
            <a:ext cx="685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F46D328-DBDE-4F23-9A5A-E87DD397E3C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507413" cy="777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200" b="1" i="1">
                <a:solidFill>
                  <a:schemeClr val="tx1"/>
                </a:solidFill>
                <a:latin typeface="Comic Sans MS" panose="030F0702030302020204" pitchFamily="66" charset="0"/>
              </a:rPr>
              <a:t>Following the Read Write Inc. Programme</a:t>
            </a:r>
            <a:br>
              <a:rPr lang="en-GB" altLang="en-US" sz="3200" b="1" i="1">
                <a:latin typeface="Comic Sans MS" panose="030F0702030302020204" pitchFamily="66" charset="0"/>
              </a:rPr>
            </a:br>
            <a:endParaRPr lang="en-GB" altLang="en-US" sz="3200" b="1" i="1">
              <a:latin typeface="Comic Sans MS" panose="030F0702030302020204" pitchFamily="66" charset="0"/>
            </a:endParaRPr>
          </a:p>
        </p:txBody>
      </p:sp>
      <p:pic>
        <p:nvPicPr>
          <p:cNvPr id="25603" name="Content Placeholder 1">
            <a:extLst>
              <a:ext uri="{FF2B5EF4-FFF2-40B4-BE49-F238E27FC236}">
                <a16:creationId xmlns:a16="http://schemas.microsoft.com/office/drawing/2014/main" id="{A78A0D07-B31B-474F-84A0-D9CD81B0815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793750"/>
            <a:ext cx="1873250" cy="1685925"/>
          </a:xfrm>
        </p:spPr>
      </p:pic>
      <p:pic>
        <p:nvPicPr>
          <p:cNvPr id="25604" name="Content Placeholder 2">
            <a:extLst>
              <a:ext uri="{FF2B5EF4-FFF2-40B4-BE49-F238E27FC236}">
                <a16:creationId xmlns:a16="http://schemas.microsoft.com/office/drawing/2014/main" id="{A8443BF8-2AB7-4819-B0E1-F32DAE1FFA2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7225" y="1736725"/>
            <a:ext cx="1465263" cy="2074863"/>
          </a:xfrm>
        </p:spPr>
      </p:pic>
      <p:pic>
        <p:nvPicPr>
          <p:cNvPr id="25605" name="Picture 4">
            <a:extLst>
              <a:ext uri="{FF2B5EF4-FFF2-40B4-BE49-F238E27FC236}">
                <a16:creationId xmlns:a16="http://schemas.microsoft.com/office/drawing/2014/main" id="{6875D0FB-9FD3-4877-9EA8-9F03094EC13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925513"/>
            <a:ext cx="18732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>
            <a:extLst>
              <a:ext uri="{FF2B5EF4-FFF2-40B4-BE49-F238E27FC236}">
                <a16:creationId xmlns:a16="http://schemas.microsoft.com/office/drawing/2014/main" id="{E533C423-9398-4217-BE36-C66C078714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49500"/>
            <a:ext cx="187166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1">
            <a:extLst>
              <a:ext uri="{FF2B5EF4-FFF2-40B4-BE49-F238E27FC236}">
                <a16:creationId xmlns:a16="http://schemas.microsoft.com/office/drawing/2014/main" id="{F37D8791-B717-40B5-95F6-C30A8B6A0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2628900"/>
            <a:ext cx="4392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GB" altLang="en-US"/>
              <a:t>These are some of the CORE story books we use in our RWI lessons.</a:t>
            </a:r>
          </a:p>
        </p:txBody>
      </p:sp>
      <p:sp>
        <p:nvSpPr>
          <p:cNvPr id="25608" name="TextBox 2">
            <a:extLst>
              <a:ext uri="{FF2B5EF4-FFF2-40B4-BE49-F238E27FC236}">
                <a16:creationId xmlns:a16="http://schemas.microsoft.com/office/drawing/2014/main" id="{A0AEB5EB-7560-49AF-B79F-C1696EB14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811588"/>
            <a:ext cx="1871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GB" altLang="en-US"/>
              <a:t>Equivalent Writing book.</a:t>
            </a:r>
          </a:p>
        </p:txBody>
      </p:sp>
      <p:sp>
        <p:nvSpPr>
          <p:cNvPr id="25609" name="TextBox 9">
            <a:extLst>
              <a:ext uri="{FF2B5EF4-FFF2-40B4-BE49-F238E27FC236}">
                <a16:creationId xmlns:a16="http://schemas.microsoft.com/office/drawing/2014/main" id="{CCD6503F-A47D-49C2-AECC-8633BF0E3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905250"/>
            <a:ext cx="4992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GB" altLang="en-US"/>
              <a:t>Equivalent Writing book.</a:t>
            </a:r>
          </a:p>
        </p:txBody>
      </p:sp>
      <p:pic>
        <p:nvPicPr>
          <p:cNvPr id="25610" name="Picture 16" descr="Read Write Inc. Phonics Book Bag Books: Green Set 1 Storybooks Mixed Pack  of 10 : Adrian Bradbury : 9780198419969">
            <a:extLst>
              <a:ext uri="{FF2B5EF4-FFF2-40B4-BE49-F238E27FC236}">
                <a16:creationId xmlns:a16="http://schemas.microsoft.com/office/drawing/2014/main" id="{F005D796-4931-4094-87D0-EECE80F32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4159250"/>
            <a:ext cx="2532062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TextBox 4">
            <a:extLst>
              <a:ext uri="{FF2B5EF4-FFF2-40B4-BE49-F238E27FC236}">
                <a16:creationId xmlns:a16="http://schemas.microsoft.com/office/drawing/2014/main" id="{39EDA06F-7E9A-4C8F-A8B8-612DA22BA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6070600"/>
            <a:ext cx="3600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GB" altLang="en-US"/>
              <a:t>Equivalent BOOK BAG books for HOME reading.</a:t>
            </a:r>
          </a:p>
        </p:txBody>
      </p:sp>
      <p:pic>
        <p:nvPicPr>
          <p:cNvPr id="25612" name="Picture 10" descr="Sound Blending Book Bag Book 1: Audiobooks For Kids and Children: Phonics  Online Teacher - YouTube">
            <a:extLst>
              <a:ext uri="{FF2B5EF4-FFF2-40B4-BE49-F238E27FC236}">
                <a16:creationId xmlns:a16="http://schemas.microsoft.com/office/drawing/2014/main" id="{65DDD4AF-D41C-4473-918A-15E046D32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4538663"/>
            <a:ext cx="2389187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Phonics and Literacy | Thorpe Lea Primary School">
            <a:extLst>
              <a:ext uri="{FF2B5EF4-FFF2-40B4-BE49-F238E27FC236}">
                <a16:creationId xmlns:a16="http://schemas.microsoft.com/office/drawing/2014/main" id="{F25FA300-5373-4B74-9C36-ED271DE28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1135063"/>
            <a:ext cx="23082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>
            <a:extLst>
              <a:ext uri="{FF2B5EF4-FFF2-40B4-BE49-F238E27FC236}">
                <a16:creationId xmlns:a16="http://schemas.microsoft.com/office/drawing/2014/main" id="{C5E855A3-36FE-4D88-AFD6-1928E9BD5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168525"/>
            <a:ext cx="72405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59099B-AF1B-4FE3-B815-8CD0549D7A61}"/>
              </a:ext>
            </a:extLst>
          </p:cNvPr>
          <p:cNvSpPr txBox="1"/>
          <p:nvPr/>
        </p:nvSpPr>
        <p:spPr>
          <a:xfrm>
            <a:off x="539552" y="419790"/>
            <a:ext cx="5760640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050" dirty="0">
                <a:highlight>
                  <a:srgbClr val="FFFF00"/>
                </a:highlight>
              </a:rPr>
              <a:t>www.oxfordowl.co.uk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Phonics and Literacy | Thorpe Lea Primary School">
            <a:extLst>
              <a:ext uri="{FF2B5EF4-FFF2-40B4-BE49-F238E27FC236}">
                <a16:creationId xmlns:a16="http://schemas.microsoft.com/office/drawing/2014/main" id="{C14F9CAA-52FE-46F0-A887-3E8EF6526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958850"/>
            <a:ext cx="23082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8B93A7-B5E2-4131-BBDF-FEF89FB5D25C}"/>
              </a:ext>
            </a:extLst>
          </p:cNvPr>
          <p:cNvSpPr txBox="1"/>
          <p:nvPr/>
        </p:nvSpPr>
        <p:spPr>
          <a:xfrm>
            <a:off x="431800" y="115888"/>
            <a:ext cx="6361113" cy="484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GB" sz="2100" u="sng" dirty="0">
              <a:solidFill>
                <a:srgbClr val="33CCCC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100" u="sng" dirty="0">
                <a:solidFill>
                  <a:srgbClr val="33CCCC"/>
                </a:solidFill>
                <a:latin typeface="Comic Sans MS" panose="030F0702030302020204" pitchFamily="66" charset="0"/>
              </a:rPr>
              <a:t>Why does the extra read and practise Speed Sounds at home help so much??</a:t>
            </a:r>
          </a:p>
          <a:p>
            <a:pPr>
              <a:defRPr/>
            </a:pPr>
            <a:endParaRPr lang="en-GB" sz="2100" u="sng" dirty="0">
              <a:solidFill>
                <a:srgbClr val="33CCCC"/>
              </a:solidFill>
              <a:latin typeface="Comic Sans MS" panose="030F0702030302020204" pitchFamily="66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latin typeface="Comic Sans MS" panose="030F0702030302020204" pitchFamily="66" charset="0"/>
              </a:rPr>
              <a:t>Fluency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GB" sz="2100" dirty="0">
              <a:latin typeface="Comic Sans MS" panose="030F0702030302020204" pitchFamily="66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latin typeface="Comic Sans MS" panose="030F0702030302020204" pitchFamily="66" charset="0"/>
              </a:rPr>
              <a:t>Understanding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GB" sz="2100" dirty="0">
              <a:latin typeface="Comic Sans MS" panose="030F0702030302020204" pitchFamily="66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latin typeface="Comic Sans MS" panose="030F0702030302020204" pitchFamily="66" charset="0"/>
              </a:rPr>
              <a:t>Enjoyment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GB" sz="2100" dirty="0">
              <a:latin typeface="Comic Sans MS" panose="030F0702030302020204" pitchFamily="66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latin typeface="Comic Sans MS" panose="030F0702030302020204" pitchFamily="66" charset="0"/>
              </a:rPr>
              <a:t>Confidence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GB" sz="2100" dirty="0">
              <a:latin typeface="Comic Sans MS" panose="030F0702030302020204" pitchFamily="66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latin typeface="Comic Sans MS" panose="030F0702030302020204" pitchFamily="66" charset="0"/>
              </a:rPr>
              <a:t>Gain vocabulary knowledge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3A90A91-35E9-42E4-8030-BAD476EFC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Jargon buster!</a:t>
            </a:r>
          </a:p>
        </p:txBody>
      </p:sp>
      <p:pic>
        <p:nvPicPr>
          <p:cNvPr id="13315" name="Content Placeholder 3">
            <a:extLst>
              <a:ext uri="{FF2B5EF4-FFF2-40B4-BE49-F238E27FC236}">
                <a16:creationId xmlns:a16="http://schemas.microsoft.com/office/drawing/2014/main" id="{44F1360C-7CE4-4915-B6F5-291E365083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00" y="1484313"/>
            <a:ext cx="2224088" cy="4214812"/>
          </a:xfrm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F1816544-6B7D-492B-9877-69ED0F3A3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1484313"/>
            <a:ext cx="239395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F8F2BD15-FEF6-4CB3-891C-FDF12536D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503363"/>
            <a:ext cx="2274887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>
                <a:latin typeface="Comic Sans MS" panose="030F0702030302020204" pitchFamily="66" charset="0"/>
              </a:rPr>
              <a:t>Welcome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sz="4400" dirty="0">
                <a:latin typeface="Comic Sans MS" panose="030F0702030302020204" pitchFamily="66" charset="0"/>
              </a:rPr>
              <a:t>Obstacles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sz="4400" dirty="0">
                <a:latin typeface="Comic Sans MS" panose="030F0702030302020204" pitchFamily="66" charset="0"/>
              </a:rPr>
              <a:t>Life- changing!</a:t>
            </a:r>
          </a:p>
        </p:txBody>
      </p:sp>
    </p:spTree>
    <p:extLst>
      <p:ext uri="{BB962C8B-B14F-4D97-AF65-F5344CB8AC3E}">
        <p14:creationId xmlns:p14="http://schemas.microsoft.com/office/powerpoint/2010/main" val="1132877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0BBA2B6-5CCE-49DC-8125-57D8A7FD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More jargon!</a:t>
            </a:r>
          </a:p>
        </p:txBody>
      </p:sp>
      <p:pic>
        <p:nvPicPr>
          <p:cNvPr id="14339" name="Content Placeholder 3">
            <a:extLst>
              <a:ext uri="{FF2B5EF4-FFF2-40B4-BE49-F238E27FC236}">
                <a16:creationId xmlns:a16="http://schemas.microsoft.com/office/drawing/2014/main" id="{F689AD6C-5FB4-4EC7-A95C-59ECA132B6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87450"/>
            <a:ext cx="2520950" cy="4392613"/>
          </a:xfrm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78F68F9E-79CD-41D8-B19E-96DC3DDF0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1187450"/>
            <a:ext cx="230981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CECBA6FC-777B-4F10-87D6-535698017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20788"/>
            <a:ext cx="2508250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3418730-73AD-4AAE-BFD4-B195A76E4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Even more  jargon!</a:t>
            </a:r>
          </a:p>
        </p:txBody>
      </p:sp>
      <p:pic>
        <p:nvPicPr>
          <p:cNvPr id="15363" name="Content Placeholder 7">
            <a:extLst>
              <a:ext uri="{FF2B5EF4-FFF2-40B4-BE49-F238E27FC236}">
                <a16:creationId xmlns:a16="http://schemas.microsoft.com/office/drawing/2014/main" id="{67858893-136D-495D-8847-FF51A68988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9775" y="1423988"/>
            <a:ext cx="2663825" cy="4729162"/>
          </a:xfrm>
        </p:spPr>
      </p:pic>
      <p:pic>
        <p:nvPicPr>
          <p:cNvPr id="15364" name="Picture 6">
            <a:extLst>
              <a:ext uri="{FF2B5EF4-FFF2-40B4-BE49-F238E27FC236}">
                <a16:creationId xmlns:a16="http://schemas.microsoft.com/office/drawing/2014/main" id="{427E424B-F5BE-4DAC-A524-C75ADD5F6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423988"/>
            <a:ext cx="25908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>
            <a:extLst>
              <a:ext uri="{FF2B5EF4-FFF2-40B4-BE49-F238E27FC236}">
                <a16:creationId xmlns:a16="http://schemas.microsoft.com/office/drawing/2014/main" id="{47BFF798-1F38-47E1-B2AC-CAC51790B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1423988"/>
            <a:ext cx="276225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Phonics and Literacy | Thorpe Lea Primary School">
            <a:extLst>
              <a:ext uri="{FF2B5EF4-FFF2-40B4-BE49-F238E27FC236}">
                <a16:creationId xmlns:a16="http://schemas.microsoft.com/office/drawing/2014/main" id="{8E4CDAF7-9187-41A8-B66F-ECE2ECF74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4906963"/>
            <a:ext cx="23098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Phonics Screening Check - PhonicsBloom.com">
            <a:extLst>
              <a:ext uri="{FF2B5EF4-FFF2-40B4-BE49-F238E27FC236}">
                <a16:creationId xmlns:a16="http://schemas.microsoft.com/office/drawing/2014/main" id="{6A397C5F-56EE-40B5-A47A-5CCD7007F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722438"/>
            <a:ext cx="24130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2">
            <a:extLst>
              <a:ext uri="{FF2B5EF4-FFF2-40B4-BE49-F238E27FC236}">
                <a16:creationId xmlns:a16="http://schemas.microsoft.com/office/drawing/2014/main" id="{1F71B7BC-CE51-49D8-80E4-82944CFF5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27050"/>
            <a:ext cx="6918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n-GB" altLang="en-US" sz="2100" dirty="0">
                <a:latin typeface="Comic Sans MS" panose="030F0702030302020204" pitchFamily="66" charset="0"/>
              </a:rPr>
              <a:t>Phonics Screening Check –</a:t>
            </a:r>
          </a:p>
          <a:p>
            <a:pPr algn="ctr"/>
            <a:r>
              <a:rPr lang="en-GB" altLang="en-US" sz="2100" dirty="0">
                <a:latin typeface="Comic Sans MS" panose="030F0702030302020204" pitchFamily="66" charset="0"/>
              </a:rPr>
              <a:t>JUNE </a:t>
            </a:r>
          </a:p>
          <a:p>
            <a:r>
              <a:rPr lang="en-GB" altLang="en-US" sz="2100" dirty="0">
                <a:latin typeface="Comic Sans MS" panose="030F0702030302020204" pitchFamily="66" charset="0"/>
              </a:rPr>
              <a:t>All Year 1 Pupils </a:t>
            </a:r>
          </a:p>
        </p:txBody>
      </p:sp>
      <p:pic>
        <p:nvPicPr>
          <p:cNvPr id="29701" name="Picture 4" descr="Phonics Check - Who, What, Where, How | Phonics Hero">
            <a:extLst>
              <a:ext uri="{FF2B5EF4-FFF2-40B4-BE49-F238E27FC236}">
                <a16:creationId xmlns:a16="http://schemas.microsoft.com/office/drawing/2014/main" id="{16CC1F28-08FB-464E-879B-78419039E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011738"/>
            <a:ext cx="213836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Phonics Screening Check - PrimaryTools.co.uk - Assessment and Management  Tools">
            <a:extLst>
              <a:ext uri="{FF2B5EF4-FFF2-40B4-BE49-F238E27FC236}">
                <a16:creationId xmlns:a16="http://schemas.microsoft.com/office/drawing/2014/main" id="{97CC2433-3BA2-4826-83EA-39D32AF13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411413"/>
            <a:ext cx="20478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 descr="Tuesday 30th April 2019 Key Stage One Parent Workshop Phonics Screening  Check">
            <a:extLst>
              <a:ext uri="{FF2B5EF4-FFF2-40B4-BE49-F238E27FC236}">
                <a16:creationId xmlns:a16="http://schemas.microsoft.com/office/drawing/2014/main" id="{347EEDFA-7B15-4A4D-9871-5AE682964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582988"/>
            <a:ext cx="20701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0" descr="Practice for the Phonics Screening Check - WordUnited">
            <a:extLst>
              <a:ext uri="{FF2B5EF4-FFF2-40B4-BE49-F238E27FC236}">
                <a16:creationId xmlns:a16="http://schemas.microsoft.com/office/drawing/2014/main" id="{36E99895-54AD-4802-881D-A9EB2965F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1573213"/>
            <a:ext cx="1938337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BB7CC94-2511-463A-96DC-83561B6CE709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 altLang="en-US" b="1" u="sng">
                <a:solidFill>
                  <a:schemeClr val="accent2"/>
                </a:solidFill>
                <a:latin typeface="Comic Sans MS" panose="030F0702030302020204" pitchFamily="66" charset="0"/>
              </a:rPr>
              <a:t>At home – what you can do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CBBA509A-26F6-4C47-A64B-D83FA5A7236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50825" y="2205038"/>
            <a:ext cx="2159000" cy="3455987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b="1" u="sng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Encourage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b="1" u="sng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Independent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b="1" u="sng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Writing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Scrap books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Post cards to friends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Posters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Comics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Captions</a:t>
            </a:r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5B2E85FA-C14D-4D3D-804E-3C2910BD8AC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2339975" y="1268413"/>
            <a:ext cx="4608513" cy="14398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b="1">
                <a:latin typeface="Comic Sans MS" panose="030F0702030302020204" pitchFamily="66" charset="0"/>
              </a:rPr>
              <a:t>Read stories together with</a:t>
            </a:r>
          </a:p>
          <a:p>
            <a:pPr algn="ctr" eaLnBrk="1" hangingPunct="1">
              <a:buFontTx/>
              <a:buNone/>
            </a:pPr>
            <a:r>
              <a:rPr lang="en-GB" altLang="en-US" b="1">
                <a:latin typeface="Comic Sans MS" panose="030F0702030302020204" pitchFamily="66" charset="0"/>
              </a:rPr>
              <a:t>expression and fluency –ask comprehension questions</a:t>
            </a:r>
          </a:p>
        </p:txBody>
      </p:sp>
      <p:sp>
        <p:nvSpPr>
          <p:cNvPr id="30725" name="Rectangle 6">
            <a:extLst>
              <a:ext uri="{FF2B5EF4-FFF2-40B4-BE49-F238E27FC236}">
                <a16:creationId xmlns:a16="http://schemas.microsoft.com/office/drawing/2014/main" id="{50E62F47-0ED8-48FB-AB0D-0EB83E9354E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2484438" y="4941888"/>
            <a:ext cx="4319587" cy="11350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b="1" dirty="0">
                <a:latin typeface="Comic Sans MS" panose="030F0702030302020204" pitchFamily="66" charset="0"/>
              </a:rPr>
              <a:t>Practise the RWI sounds learnt in school/Read the story book/Play Quizzes set on Oxford Owl.</a:t>
            </a:r>
          </a:p>
          <a:p>
            <a:pPr algn="ctr" eaLnBrk="1" hangingPunct="1">
              <a:buFontTx/>
              <a:buNone/>
            </a:pPr>
            <a:r>
              <a:rPr lang="en-GB" altLang="en-US" b="1" dirty="0">
                <a:latin typeface="Comic Sans MS" panose="030F0702030302020204" pitchFamily="66" charset="0"/>
              </a:rPr>
              <a:t>Buy the Flash Cards **</a:t>
            </a:r>
          </a:p>
          <a:p>
            <a:pPr algn="ctr" eaLnBrk="1" hangingPunct="1">
              <a:buFontTx/>
              <a:buNone/>
            </a:pPr>
            <a:endParaRPr lang="en-GB" altLang="en-US" b="1" dirty="0">
              <a:latin typeface="Comic Sans MS" panose="030F0702030302020204" pitchFamily="66" charset="0"/>
            </a:endParaRPr>
          </a:p>
        </p:txBody>
      </p:sp>
      <p:sp>
        <p:nvSpPr>
          <p:cNvPr id="30726" name="Rectangle 7">
            <a:extLst>
              <a:ext uri="{FF2B5EF4-FFF2-40B4-BE49-F238E27FC236}">
                <a16:creationId xmlns:a16="http://schemas.microsoft.com/office/drawing/2014/main" id="{DB8345A1-0AAF-40CD-8C98-AC9EE50CB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2388" y="2492375"/>
            <a:ext cx="2741612" cy="37449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b="1" u="sng">
                <a:latin typeface="Comic Sans MS" panose="030F0702030302020204" pitchFamily="66" charset="0"/>
              </a:rPr>
              <a:t>Language</a:t>
            </a:r>
          </a:p>
          <a:p>
            <a:pPr algn="ctr" eaLnBrk="1" hangingPunct="1"/>
            <a:r>
              <a:rPr lang="en-GB" altLang="en-US">
                <a:latin typeface="Comic Sans MS" panose="030F0702030302020204" pitchFamily="66" charset="0"/>
              </a:rPr>
              <a:t> </a:t>
            </a:r>
            <a:r>
              <a:rPr lang="en-GB" altLang="en-US" b="1">
                <a:latin typeface="Comic Sans MS" panose="030F0702030302020204" pitchFamily="66" charset="0"/>
              </a:rPr>
              <a:t>Act out your favourite story</a:t>
            </a:r>
          </a:p>
          <a:p>
            <a:pPr algn="ctr" eaLnBrk="1" hangingPunct="1"/>
            <a:r>
              <a:rPr lang="en-GB" altLang="en-US">
                <a:latin typeface="Comic Sans MS" panose="030F0702030302020204" pitchFamily="66" charset="0"/>
              </a:rPr>
              <a:t> </a:t>
            </a:r>
            <a:r>
              <a:rPr lang="en-GB" altLang="en-US" b="1">
                <a:latin typeface="Comic Sans MS" panose="030F0702030302020204" pitchFamily="66" charset="0"/>
              </a:rPr>
              <a:t>Make puppets of characters</a:t>
            </a:r>
          </a:p>
          <a:p>
            <a:pPr algn="ctr" eaLnBrk="1" hangingPunct="1">
              <a:buFontTx/>
              <a:buNone/>
            </a:pPr>
            <a:r>
              <a:rPr lang="en-GB" altLang="en-US" b="1">
                <a:latin typeface="Comic Sans MS" panose="030F0702030302020204" pitchFamily="66" charset="0"/>
              </a:rPr>
              <a:t>    from a story</a:t>
            </a:r>
          </a:p>
          <a:p>
            <a:pPr algn="ctr" eaLnBrk="1" hangingPunct="1">
              <a:buFontTx/>
              <a:buNone/>
            </a:pPr>
            <a:r>
              <a:rPr lang="en-GB" altLang="en-US" b="1">
                <a:latin typeface="Comic Sans MS" panose="030F0702030302020204" pitchFamily="66" charset="0"/>
              </a:rPr>
              <a:t>    and put on a puppet show</a:t>
            </a:r>
          </a:p>
        </p:txBody>
      </p:sp>
      <p:sp>
        <p:nvSpPr>
          <p:cNvPr id="30727" name="AutoShape 8">
            <a:extLst>
              <a:ext uri="{FF2B5EF4-FFF2-40B4-BE49-F238E27FC236}">
                <a16:creationId xmlns:a16="http://schemas.microsoft.com/office/drawing/2014/main" id="{4A46FCBE-5D60-4534-9863-C3DB87D85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2492375"/>
            <a:ext cx="2063750" cy="23034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lnTo>
                  <a:pt x="10800" y="0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D3DEC6F-E077-401B-AC2A-9FC1226E2FC4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Reading together </a:t>
            </a:r>
          </a:p>
        </p:txBody>
      </p:sp>
      <p:pic>
        <p:nvPicPr>
          <p:cNvPr id="31747" name="Content Placeholder 6">
            <a:extLst>
              <a:ext uri="{FF2B5EF4-FFF2-40B4-BE49-F238E27FC236}">
                <a16:creationId xmlns:a16="http://schemas.microsoft.com/office/drawing/2014/main" id="{6986D690-A53A-43EA-A00B-94919853037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970338"/>
            <a:ext cx="3711575" cy="2185987"/>
          </a:xfrm>
        </p:spPr>
      </p:pic>
      <p:sp>
        <p:nvSpPr>
          <p:cNvPr id="31748" name="Content Placeholder 3">
            <a:extLst>
              <a:ext uri="{FF2B5EF4-FFF2-40B4-BE49-F238E27FC236}">
                <a16:creationId xmlns:a16="http://schemas.microsoft.com/office/drawing/2014/main" id="{7814785E-A792-4618-8789-AF5E7D967667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Its lovely to share a bedtime story!!</a:t>
            </a:r>
          </a:p>
        </p:txBody>
      </p:sp>
      <p:sp>
        <p:nvSpPr>
          <p:cNvPr id="31749" name="Content Placeholder 4">
            <a:extLst>
              <a:ext uri="{FF2B5EF4-FFF2-40B4-BE49-F238E27FC236}">
                <a16:creationId xmlns:a16="http://schemas.microsoft.com/office/drawing/2014/main" id="{210B7724-A23E-41C7-8590-8D38D8527265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1750" name="Content Placeholder 5">
            <a:extLst>
              <a:ext uri="{FF2B5EF4-FFF2-40B4-BE49-F238E27FC236}">
                <a16:creationId xmlns:a16="http://schemas.microsoft.com/office/drawing/2014/main" id="{B38C6CA8-8380-4C1C-A313-774D4D8261B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1751" name="TextBox 1">
            <a:extLst>
              <a:ext uri="{FF2B5EF4-FFF2-40B4-BE49-F238E27FC236}">
                <a16:creationId xmlns:a16="http://schemas.microsoft.com/office/drawing/2014/main" id="{41720BBA-18A4-4791-A7E8-C941D01E1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73238"/>
            <a:ext cx="40370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/>
              <a:t>Remember, reading for pleasure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/>
              <a:t> is what is important!!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/>
              <a:t>Its not ‘all’ about Phonics.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48CDC80-C3DB-4D0F-8F9A-BF3AD2A9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The Importance of Reading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D763A65E-70B5-47E8-8626-049511E2B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‘Children who are read to every day at age three have a vocabulary at age five which is nearly two months more advanced than those who are not. A child taken to the library on a monthly basis from ages three to five is two and a half months ahead of an equivalent child at age five who did not visit the library so regularly’ - Washbrook E. and Waldfogel J., Cognitive Gaps in Early Years, The Sutton Trust, 2010.</a:t>
            </a:r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A42BB4C-948C-4753-B8D6-89D8846A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Comic Sans MS" panose="030F0702030302020204" pitchFamily="66" charset="0"/>
              </a:rPr>
              <a:t>Our aims :-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A475038C-D7ED-4B52-A124-A00185630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Share an understanding of reading development with you.</a:t>
            </a:r>
          </a:p>
          <a:p>
            <a:pPr eaLnBrk="1" hangingPunct="1"/>
            <a:endParaRPr lang="en-GB" altLang="en-US" sz="2400"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Introduce the way we teach Phonics in School.</a:t>
            </a:r>
          </a:p>
          <a:p>
            <a:pPr eaLnBrk="1" hangingPunct="1"/>
            <a:endParaRPr lang="en-GB" altLang="en-US" sz="2400"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Share strategies how you can help at home with your child’s reading and writing development.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E6CAFBD-67B6-49A8-93A1-E3F801538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u="sng">
                <a:solidFill>
                  <a:srgbClr val="0070C0"/>
                </a:solidFill>
                <a:latin typeface="Comic Sans MS" panose="030F0702030302020204" pitchFamily="66" charset="0"/>
              </a:rPr>
              <a:t>Synthetic Phonic Teaching</a:t>
            </a:r>
            <a:br>
              <a:rPr lang="en-GB" altLang="en-US" b="1" u="sng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GB" altLang="en-US" b="1" u="sng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B5E5D40-6EDA-41EE-B0EC-3BE2B0D6B0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51117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Synthetic phonics is simply the ability to convert a letter or letter group into sounds that are then blended together into a word.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At Whinstone Primary School, we use the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Read Write Inc. Programme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en-US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en-US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9220" name="Object 2">
            <a:extLst>
              <a:ext uri="{FF2B5EF4-FFF2-40B4-BE49-F238E27FC236}">
                <a16:creationId xmlns:a16="http://schemas.microsoft.com/office/drawing/2014/main" id="{580D3CDD-9B21-4789-97C3-63854B57FE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9675" y="4941888"/>
          <a:ext cx="8255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3" imgW="827314" imgH="461554" progId="Package">
                  <p:embed/>
                </p:oleObj>
              </mc:Choice>
              <mc:Fallback>
                <p:oleObj name="Packager Shell Object" showAsIcon="1" r:id="rId3" imgW="827314" imgH="461554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675" y="4941888"/>
                        <a:ext cx="8255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5">
            <a:extLst>
              <a:ext uri="{FF2B5EF4-FFF2-40B4-BE49-F238E27FC236}">
                <a16:creationId xmlns:a16="http://schemas.microsoft.com/office/drawing/2014/main" id="{35507A13-14EF-488F-BB51-1BF2739B3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365625"/>
            <a:ext cx="35290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48CDC80-C3DB-4D0F-8F9A-BF3AD2A9B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452439"/>
            <a:ext cx="7056437" cy="1104354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Comic Sans MS" panose="030F0702030302020204" pitchFamily="66" charset="0"/>
              </a:rPr>
              <a:t>Pre-School Phonics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589586"/>
            <a:ext cx="6382077" cy="4195762"/>
          </a:xfrm>
          <a:ln>
            <a:noFill/>
          </a:ln>
        </p:spPr>
        <p:txBody>
          <a:bodyPr/>
          <a:lstStyle/>
          <a:p>
            <a:r>
              <a:rPr lang="en-GB" dirty="0"/>
              <a:t>The Phonics journey  starts in Pre-School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ighlight>
                  <a:srgbClr val="FFFF00"/>
                </a:highlight>
                <a:latin typeface="Comic Sans MS" panose="030F0702030302020204" pitchFamily="66" charset="0"/>
              </a:rPr>
              <a:t>Firstly,</a:t>
            </a:r>
            <a:r>
              <a:rPr lang="en-GB" dirty="0">
                <a:latin typeface="Comic Sans MS" panose="030F0702030302020204" pitchFamily="66" charset="0"/>
              </a:rPr>
              <a:t> the children learn the mnemonic ( a technique to improve memory) </a:t>
            </a:r>
            <a:r>
              <a:rPr lang="en-GB" b="1" dirty="0">
                <a:latin typeface="Comic Sans MS" panose="030F0702030302020204" pitchFamily="66" charset="0"/>
              </a:rPr>
              <a:t>pictures</a:t>
            </a:r>
          </a:p>
          <a:p>
            <a:r>
              <a:rPr lang="en-GB" dirty="0">
                <a:latin typeface="Comic Sans MS" panose="030F0702030302020204" pitchFamily="66" charset="0"/>
              </a:rPr>
              <a:t>	apple for a</a:t>
            </a:r>
          </a:p>
          <a:p>
            <a:r>
              <a:rPr lang="en-GB" dirty="0">
                <a:latin typeface="Comic Sans MS" panose="030F0702030302020204" pitchFamily="66" charset="0"/>
              </a:rPr>
              <a:t>	boot for b</a:t>
            </a:r>
          </a:p>
          <a:p>
            <a:r>
              <a:rPr lang="en-GB" dirty="0">
                <a:latin typeface="Comic Sans MS" panose="030F0702030302020204" pitchFamily="66" charset="0"/>
              </a:rPr>
              <a:t>	caterpillar for c and so on………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ighlight>
                  <a:srgbClr val="FFFF00"/>
                </a:highlight>
                <a:latin typeface="Comic Sans MS" panose="030F0702030302020204" pitchFamily="66" charset="0"/>
              </a:rPr>
              <a:t>Secondly,</a:t>
            </a:r>
            <a:r>
              <a:rPr lang="en-GB" dirty="0">
                <a:latin typeface="Comic Sans MS" panose="030F0702030302020204" pitchFamily="66" charset="0"/>
              </a:rPr>
              <a:t> the children learn the </a:t>
            </a:r>
            <a:r>
              <a:rPr lang="en-GB" dirty="0">
                <a:highlight>
                  <a:srgbClr val="00FFFF"/>
                </a:highlight>
                <a:latin typeface="Comic Sans MS" panose="030F0702030302020204" pitchFamily="66" charset="0"/>
              </a:rPr>
              <a:t>sound </a:t>
            </a:r>
            <a:r>
              <a:rPr lang="en-GB" dirty="0">
                <a:latin typeface="Comic Sans MS" panose="030F0702030302020204" pitchFamily="66" charset="0"/>
              </a:rPr>
              <a:t>the letter makes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We only use the ‘pure’ sound not the letter names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6EFB6C61-6806-4B9E-9AA2-75DF5F13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238" y="2492896"/>
            <a:ext cx="2618773" cy="19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92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5BF8B57F-3C67-4FE7-800C-44BACC7D3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88913"/>
            <a:ext cx="7837488" cy="8032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latin typeface="Comic Sans MS" panose="030F0702030302020204" pitchFamily="66" charset="0"/>
              </a:rPr>
              <a:t>Understanding Read Write Inc.</a:t>
            </a:r>
            <a:br>
              <a:rPr lang="en-GB" altLang="en-US" b="1" dirty="0">
                <a:latin typeface="Comic Sans MS" panose="030F0702030302020204" pitchFamily="66" charset="0"/>
              </a:rPr>
            </a:br>
            <a:br>
              <a:rPr lang="en-GB" altLang="en-US" b="1" dirty="0">
                <a:latin typeface="Comic Sans MS" panose="030F0702030302020204" pitchFamily="66" charset="0"/>
              </a:rPr>
            </a:br>
            <a:endParaRPr lang="en-GB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323595-2FBE-4CBC-8A0C-19D1372A46BE}"/>
              </a:ext>
            </a:extLst>
          </p:cNvPr>
          <p:cNvSpPr txBox="1"/>
          <p:nvPr/>
        </p:nvSpPr>
        <p:spPr>
          <a:xfrm>
            <a:off x="477838" y="992188"/>
            <a:ext cx="6913562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anose="030F0702030302020204" pitchFamily="66" charset="0"/>
              </a:rPr>
              <a:t>In RWI the individual sounds are called Speed Sounds.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anose="030F0702030302020204" pitchFamily="66" charset="0"/>
              </a:rPr>
              <a:t>All words are made up of sounds, ( pure sounds) m </a:t>
            </a:r>
            <a:r>
              <a:rPr lang="en-GB" b="1" dirty="0">
                <a:latin typeface="Comic Sans MS" panose="030F0702030302020204" pitchFamily="66" charset="0"/>
              </a:rPr>
              <a:t>not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muh</a:t>
            </a:r>
            <a:r>
              <a:rPr lang="en-GB" dirty="0">
                <a:latin typeface="Comic Sans MS" panose="030F0702030302020204" pitchFamily="66" charset="0"/>
              </a:rPr>
              <a:t>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Comic Sans MS" panose="030F0702030302020204" pitchFamily="66" charset="0"/>
              </a:rPr>
              <a:t>     s, </a:t>
            </a:r>
            <a:r>
              <a:rPr lang="en-GB" b="1" dirty="0">
                <a:latin typeface="Comic Sans MS" panose="030F0702030302020204" pitchFamily="66" charset="0"/>
              </a:rPr>
              <a:t>not </a:t>
            </a:r>
            <a:r>
              <a:rPr lang="en-GB" dirty="0" err="1">
                <a:latin typeface="Comic Sans MS" panose="030F0702030302020204" pitchFamily="66" charset="0"/>
              </a:rPr>
              <a:t>suh</a:t>
            </a:r>
            <a:r>
              <a:rPr lang="en-GB" dirty="0">
                <a:latin typeface="Comic Sans MS" panose="030F0702030302020204" pitchFamily="66" charset="0"/>
              </a:rPr>
              <a:t>, blended together this is called ‘Sound Blending’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>
                <a:latin typeface="Comic Sans MS" panose="030F0702030302020204" pitchFamily="66" charset="0"/>
              </a:rPr>
              <a:t>How does it work??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anose="030F0702030302020204" pitchFamily="66" charset="0"/>
              </a:rPr>
              <a:t>Children learn the 44 sounds and matching letters 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anose="030F0702030302020204" pitchFamily="66" charset="0"/>
              </a:rPr>
              <a:t>They learn to blend sounds to read words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anose="030F0702030302020204" pitchFamily="66" charset="0"/>
              </a:rPr>
              <a:t>Read lots of specially written books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anose="030F0702030302020204" pitchFamily="66" charset="0"/>
              </a:rPr>
              <a:t>This is DECODING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Green Words </a:t>
            </a:r>
            <a:r>
              <a:rPr lang="en-GB" dirty="0">
                <a:latin typeface="Comic Sans MS" panose="030F0702030302020204" pitchFamily="66" charset="0"/>
              </a:rPr>
              <a:t>are words you can blend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RED words </a:t>
            </a:r>
            <a:r>
              <a:rPr lang="en-GB" dirty="0">
                <a:latin typeface="Comic Sans MS" panose="030F0702030302020204" pitchFamily="66" charset="0"/>
              </a:rPr>
              <a:t>are words you cannot blend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+mn-lt"/>
            </a:endParaRPr>
          </a:p>
        </p:txBody>
      </p:sp>
      <p:sp>
        <p:nvSpPr>
          <p:cNvPr id="10244" name="AutoShape 7" descr="READ WRITE INC | WINYATES">
            <a:extLst>
              <a:ext uri="{FF2B5EF4-FFF2-40B4-BE49-F238E27FC236}">
                <a16:creationId xmlns:a16="http://schemas.microsoft.com/office/drawing/2014/main" id="{28FD12E4-C552-4866-BA4C-215D24EE7B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10245" name="AutoShape 9" descr="READ WRITE INC | WINYATES">
            <a:extLst>
              <a:ext uri="{FF2B5EF4-FFF2-40B4-BE49-F238E27FC236}">
                <a16:creationId xmlns:a16="http://schemas.microsoft.com/office/drawing/2014/main" id="{7C84BA0B-8F03-4E8F-9F63-E4A9A76444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9C61F101-9253-4280-8CF0-AE446C8D8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hlinkClick r:id="rId2"/>
              </a:rPr>
              <a:t>(71) Parent video: How to say the sounds - YouTube</a:t>
            </a:r>
            <a:endParaRPr lang="en-GB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5B69478-FF87-4EED-8FC3-327761B7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090613"/>
          </a:xfrm>
        </p:spPr>
        <p:txBody>
          <a:bodyPr/>
          <a:lstStyle/>
          <a:p>
            <a:pPr eaLnBrk="1" hangingPunct="1"/>
            <a:r>
              <a:rPr lang="en-GB" altLang="en-US" sz="4000" b="1" u="sng">
                <a:solidFill>
                  <a:schemeClr val="accent2"/>
                </a:solidFill>
                <a:latin typeface="Comic Sans MS" panose="030F0702030302020204" pitchFamily="66" charset="0"/>
              </a:rPr>
              <a:t>Reading journey  - RWI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55C34FF7-D020-48B2-B26F-9B5716BB4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44675"/>
            <a:ext cx="6915150" cy="41767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GB" altLang="en-US" dirty="0">
                <a:latin typeface="Comic Sans MS" panose="030F0702030302020204" pitchFamily="66" charset="0"/>
              </a:rPr>
              <a:t>Children are split into developmentally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	appropriate phonic groups.  Taught to the necessary level and speed.</a:t>
            </a:r>
          </a:p>
          <a:p>
            <a:pPr algn="ctr" eaLnBrk="1" hangingPunct="1"/>
            <a:r>
              <a:rPr lang="en-GB" altLang="en-US" dirty="0">
                <a:latin typeface="Comic Sans MS" panose="030F0702030302020204" pitchFamily="66" charset="0"/>
              </a:rPr>
              <a:t>Children are assessed by the same person each half term and their group could change – very fluid groups. </a:t>
            </a:r>
          </a:p>
          <a:p>
            <a:pPr algn="ctr" eaLnBrk="1" hangingPunct="1"/>
            <a:r>
              <a:rPr lang="en-GB" altLang="en-US" dirty="0">
                <a:latin typeface="Comic Sans MS" panose="030F0702030302020204" pitchFamily="66" charset="0"/>
              </a:rPr>
              <a:t>They work in their group daily for approximately 30 minutes.</a:t>
            </a:r>
          </a:p>
          <a:p>
            <a:pPr algn="ctr" eaLnBrk="1" hangingPunct="1"/>
            <a:r>
              <a:rPr lang="en-GB" altLang="en-US" dirty="0">
                <a:latin typeface="Comic Sans MS" panose="030F0702030302020204" pitchFamily="66" charset="0"/>
              </a:rPr>
              <a:t>This continues into Year 1 and 2.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altLang="en-US" dirty="0">
              <a:latin typeface="Comic Sans MS" panose="030F0702030302020204" pitchFamily="66" charset="0"/>
            </a:endParaRPr>
          </a:p>
          <a:p>
            <a:pPr eaLnBrk="1" hangingPunct="1"/>
            <a:endParaRPr lang="en-GB" altLang="en-US" dirty="0"/>
          </a:p>
        </p:txBody>
      </p:sp>
      <p:pic>
        <p:nvPicPr>
          <p:cNvPr id="16388" name="Picture 3" descr="Phonics and Literacy | Thorpe Lea Primary School">
            <a:extLst>
              <a:ext uri="{FF2B5EF4-FFF2-40B4-BE49-F238E27FC236}">
                <a16:creationId xmlns:a16="http://schemas.microsoft.com/office/drawing/2014/main" id="{A1A1AC2F-ADB0-4252-BB71-73B7DDF0B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373688"/>
            <a:ext cx="307816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2946</TotalTime>
  <Words>778</Words>
  <Application>Microsoft Office PowerPoint</Application>
  <PresentationFormat>On-screen Show (4:3)</PresentationFormat>
  <Paragraphs>157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Comic Sans MS</vt:lpstr>
      <vt:lpstr>NTCursive</vt:lpstr>
      <vt:lpstr>Wingdings 3</vt:lpstr>
      <vt:lpstr>Ion</vt:lpstr>
      <vt:lpstr>Packager Shell Object</vt:lpstr>
      <vt:lpstr>     Early Reading at Whinstone Primary School  </vt:lpstr>
      <vt:lpstr>PowerPoint Presentation</vt:lpstr>
      <vt:lpstr>The Importance of Reading</vt:lpstr>
      <vt:lpstr>Our aims :-</vt:lpstr>
      <vt:lpstr>Synthetic Phonic Teaching </vt:lpstr>
      <vt:lpstr>Pre-School Phonics </vt:lpstr>
      <vt:lpstr>Understanding Read Write Inc.  </vt:lpstr>
      <vt:lpstr>(71) Parent video: How to say the sounds - YouTube</vt:lpstr>
      <vt:lpstr>Reading journey  - RWI</vt:lpstr>
      <vt:lpstr>Speed Sounds</vt:lpstr>
      <vt:lpstr>Forming letters</vt:lpstr>
      <vt:lpstr>PowerPoint Presentation</vt:lpstr>
      <vt:lpstr>Meet Fred</vt:lpstr>
      <vt:lpstr>Red Words-tricky words</vt:lpstr>
      <vt:lpstr>Writing using Read Write Inc.</vt:lpstr>
      <vt:lpstr>Following the Read Write Inc. Programme </vt:lpstr>
      <vt:lpstr>PowerPoint Presentation</vt:lpstr>
      <vt:lpstr>PowerPoint Presentation</vt:lpstr>
      <vt:lpstr>Jargon buster!</vt:lpstr>
      <vt:lpstr>More jargon!</vt:lpstr>
      <vt:lpstr>Even more  jargon!</vt:lpstr>
      <vt:lpstr>PowerPoint Presentation</vt:lpstr>
      <vt:lpstr>At home – what you can do</vt:lpstr>
      <vt:lpstr>Reading together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Reception Phonic Session</dc:title>
  <dc:creator>bex</dc:creator>
  <cp:lastModifiedBy>Wilson-Dukes, C</cp:lastModifiedBy>
  <cp:revision>92</cp:revision>
  <cp:lastPrinted>2019-10-03T08:44:31Z</cp:lastPrinted>
  <dcterms:created xsi:type="dcterms:W3CDTF">2011-11-01T17:47:20Z</dcterms:created>
  <dcterms:modified xsi:type="dcterms:W3CDTF">2025-04-29T11:01:18Z</dcterms:modified>
</cp:coreProperties>
</file>